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87" r:id="rId4"/>
    <p:sldId id="285" r:id="rId5"/>
    <p:sldId id="288" r:id="rId6"/>
    <p:sldId id="257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87DE0-3796-43AE-B780-A95DC2CD52C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71599-2A51-42F4-892C-2FFC79C8C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2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52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ADC72-8BB4-496C-9FFE-918D1906C5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7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71599-2A51-42F4-892C-2FFC79C8CC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1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FA0413-4BCF-435A-458A-8DFDA741E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9D1304C-639F-B795-4C84-BF46C0A30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AE9A5715-034A-5955-1BB5-B10873270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0030E07-39AA-3FD8-23D3-79550E5E8D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ADC72-8BB4-496C-9FFE-918D1906C5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5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98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1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3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5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7113B3D2-F13A-4A39-AE43-B7B6782E9907}"/>
              </a:ext>
            </a:extLst>
          </p:cNvPr>
          <p:cNvGrpSpPr/>
          <p:nvPr userDrawn="1"/>
        </p:nvGrpSpPr>
        <p:grpSpPr>
          <a:xfrm>
            <a:off x="0" y="-3560"/>
            <a:ext cx="4614945" cy="2277032"/>
            <a:chOff x="5846381" y="394717"/>
            <a:chExt cx="4614945" cy="2277032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994BDE13-3187-451B-A4F0-364C5D326B46}"/>
                </a:ext>
              </a:extLst>
            </p:cNvPr>
            <p:cNvGrpSpPr/>
            <p:nvPr/>
          </p:nvGrpSpPr>
          <p:grpSpPr>
            <a:xfrm>
              <a:off x="5846381" y="394717"/>
              <a:ext cx="4614945" cy="2277032"/>
              <a:chOff x="1602375" y="1167382"/>
              <a:chExt cx="8663289" cy="4660394"/>
            </a:xfrm>
          </p:grpSpPr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xmlns="" id="{6842DB30-38B3-4BBF-8C00-28CF74B8FFE6}"/>
                  </a:ext>
                </a:extLst>
              </p:cNvPr>
              <p:cNvGrpSpPr/>
              <p:nvPr/>
            </p:nvGrpSpPr>
            <p:grpSpPr>
              <a:xfrm>
                <a:off x="1602375" y="1167382"/>
                <a:ext cx="8663289" cy="4660394"/>
                <a:chOff x="0" y="385571"/>
                <a:chExt cx="8530547" cy="4520186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xmlns="" id="{55ACB5F1-DB5F-4834-B122-E456EF466A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385571"/>
                  <a:ext cx="8530547" cy="452018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44" name="Группа 43">
                  <a:extLst>
                    <a:ext uri="{FF2B5EF4-FFF2-40B4-BE49-F238E27FC236}">
                      <a16:creationId xmlns:a16="http://schemas.microsoft.com/office/drawing/2014/main" xmlns="" id="{D913C58E-D631-435E-9ACF-F738C34486A8}"/>
                    </a:ext>
                  </a:extLst>
                </p:cNvPr>
                <p:cNvGrpSpPr/>
                <p:nvPr/>
              </p:nvGrpSpPr>
              <p:grpSpPr>
                <a:xfrm>
                  <a:off x="1957946" y="916038"/>
                  <a:ext cx="4449779" cy="3082597"/>
                  <a:chOff x="1957946" y="916038"/>
                  <a:chExt cx="4449779" cy="3082597"/>
                </a:xfrm>
              </p:grpSpPr>
              <p:sp>
                <p:nvSpPr>
                  <p:cNvPr id="45" name="Овал 44">
                    <a:extLst>
                      <a:ext uri="{FF2B5EF4-FFF2-40B4-BE49-F238E27FC236}">
                        <a16:creationId xmlns:a16="http://schemas.microsoft.com/office/drawing/2014/main" xmlns="" id="{BC3A5220-C019-4495-8D9F-F442ABB2E7EF}"/>
                      </a:ext>
                    </a:extLst>
                  </p:cNvPr>
                  <p:cNvSpPr/>
                  <p:nvPr/>
                </p:nvSpPr>
                <p:spPr>
                  <a:xfrm>
                    <a:off x="2065508" y="150022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Овал 45">
                    <a:extLst>
                      <a:ext uri="{FF2B5EF4-FFF2-40B4-BE49-F238E27FC236}">
                        <a16:creationId xmlns:a16="http://schemas.microsoft.com/office/drawing/2014/main" xmlns="" id="{CC20822E-CBBF-42B1-871B-9A2BF73F646D}"/>
                      </a:ext>
                    </a:extLst>
                  </p:cNvPr>
                  <p:cNvSpPr/>
                  <p:nvPr/>
                </p:nvSpPr>
                <p:spPr>
                  <a:xfrm>
                    <a:off x="3690084" y="916038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" name="Овал 46">
                    <a:extLst>
                      <a:ext uri="{FF2B5EF4-FFF2-40B4-BE49-F238E27FC236}">
                        <a16:creationId xmlns:a16="http://schemas.microsoft.com/office/drawing/2014/main" xmlns="" id="{0F62C2E5-BF59-4E8E-9729-0D8011E81511}"/>
                      </a:ext>
                    </a:extLst>
                  </p:cNvPr>
                  <p:cNvSpPr/>
                  <p:nvPr/>
                </p:nvSpPr>
                <p:spPr>
                  <a:xfrm>
                    <a:off x="3323874" y="2338088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" name="Овал 47">
                    <a:extLst>
                      <a:ext uri="{FF2B5EF4-FFF2-40B4-BE49-F238E27FC236}">
                        <a16:creationId xmlns:a16="http://schemas.microsoft.com/office/drawing/2014/main" xmlns="" id="{42A74456-E518-416E-BBB3-D33DD0AFACCA}"/>
                      </a:ext>
                    </a:extLst>
                  </p:cNvPr>
                  <p:cNvSpPr/>
                  <p:nvPr/>
                </p:nvSpPr>
                <p:spPr>
                  <a:xfrm>
                    <a:off x="1957946" y="315179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Овал 48">
                    <a:extLst>
                      <a:ext uri="{FF2B5EF4-FFF2-40B4-BE49-F238E27FC236}">
                        <a16:creationId xmlns:a16="http://schemas.microsoft.com/office/drawing/2014/main" xmlns="" id="{C5C062F9-5F13-48BD-9164-316DF7AAF811}"/>
                      </a:ext>
                    </a:extLst>
                  </p:cNvPr>
                  <p:cNvSpPr/>
                  <p:nvPr/>
                </p:nvSpPr>
                <p:spPr>
                  <a:xfrm>
                    <a:off x="2682756" y="3599592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Овал 49">
                    <a:extLst>
                      <a:ext uri="{FF2B5EF4-FFF2-40B4-BE49-F238E27FC236}">
                        <a16:creationId xmlns:a16="http://schemas.microsoft.com/office/drawing/2014/main" xmlns="" id="{520F5699-D91E-4257-B0A0-A05D887098F2}"/>
                      </a:ext>
                    </a:extLst>
                  </p:cNvPr>
                  <p:cNvSpPr/>
                  <p:nvPr/>
                </p:nvSpPr>
                <p:spPr>
                  <a:xfrm>
                    <a:off x="5997546" y="3742623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Овал 50">
                    <a:extLst>
                      <a:ext uri="{FF2B5EF4-FFF2-40B4-BE49-F238E27FC236}">
                        <a16:creationId xmlns:a16="http://schemas.microsoft.com/office/drawing/2014/main" xmlns="" id="{4A98156E-E6E1-402D-B36A-2B409AE60090}"/>
                      </a:ext>
                    </a:extLst>
                  </p:cNvPr>
                  <p:cNvSpPr/>
                  <p:nvPr/>
                </p:nvSpPr>
                <p:spPr>
                  <a:xfrm>
                    <a:off x="4351904" y="2298643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Овал 51">
                    <a:extLst>
                      <a:ext uri="{FF2B5EF4-FFF2-40B4-BE49-F238E27FC236}">
                        <a16:creationId xmlns:a16="http://schemas.microsoft.com/office/drawing/2014/main" xmlns="" id="{7B8C74DC-AB3B-4D0B-8D42-3D3EE3B4D6EA}"/>
                      </a:ext>
                    </a:extLst>
                  </p:cNvPr>
                  <p:cNvSpPr/>
                  <p:nvPr/>
                </p:nvSpPr>
                <p:spPr>
                  <a:xfrm>
                    <a:off x="6083399" y="2042821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" name="Овал 52">
                    <a:extLst>
                      <a:ext uri="{FF2B5EF4-FFF2-40B4-BE49-F238E27FC236}">
                        <a16:creationId xmlns:a16="http://schemas.microsoft.com/office/drawing/2014/main" xmlns="" id="{9365B90B-F4F4-45EA-8EC9-22EBDA58E041}"/>
                      </a:ext>
                    </a:extLst>
                  </p:cNvPr>
                  <p:cNvSpPr/>
                  <p:nvPr/>
                </p:nvSpPr>
                <p:spPr>
                  <a:xfrm>
                    <a:off x="6124283" y="141786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xmlns="" id="{8E23D683-BB00-4E90-89D1-3D652F05E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0670" y="1984716"/>
                <a:ext cx="578228" cy="578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4" descr="Белорусский Республиканский Союз Молодежи - mtec.by">
                <a:extLst>
                  <a:ext uri="{FF2B5EF4-FFF2-40B4-BE49-F238E27FC236}">
                    <a16:creationId xmlns:a16="http://schemas.microsoft.com/office/drawing/2014/main" xmlns="" id="{7064CA52-2E66-40BE-AA18-E4D8C774C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08" r="24574"/>
              <a:stretch/>
            </p:blipFill>
            <p:spPr bwMode="auto">
              <a:xfrm>
                <a:off x="3106293" y="3767119"/>
                <a:ext cx="466306" cy="42295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4" descr="Шляпа выпускника – Бесплатные иконки: образование">
                <a:extLst>
                  <a:ext uri="{FF2B5EF4-FFF2-40B4-BE49-F238E27FC236}">
                    <a16:creationId xmlns:a16="http://schemas.microsoft.com/office/drawing/2014/main" xmlns="" id="{68C3E15D-414E-4B4E-B544-5331B7C51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5" t="19785" r="4425" b="15657"/>
              <a:stretch/>
            </p:blipFill>
            <p:spPr bwMode="auto">
              <a:xfrm>
                <a:off x="5784471" y="2608526"/>
                <a:ext cx="641238" cy="44561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    <a:extLst>
                  <a:ext uri="{FF2B5EF4-FFF2-40B4-BE49-F238E27FC236}">
                    <a16:creationId xmlns:a16="http://schemas.microsoft.com/office/drawing/2014/main" xmlns="" id="{852778FE-919F-4FCE-AB7D-26E744A673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80" t="31630" r="24861" b="31038"/>
              <a:stretch/>
            </p:blipFill>
            <p:spPr bwMode="auto">
              <a:xfrm>
                <a:off x="7693247" y="3257710"/>
                <a:ext cx="623501" cy="45945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xmlns="" id="{D5198795-FACF-4DB2-BE36-5674D4A13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4010" y="4333803"/>
                <a:ext cx="736795" cy="4604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xmlns="" id="{8BC76F1B-53A8-42D8-8733-4C4CBE21A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510" y="3021456"/>
                <a:ext cx="566336" cy="5656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xmlns="" id="{D0A4AA8D-D9BD-4526-BF6C-A29A8A5AD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1184" y="3902053"/>
                <a:ext cx="827627" cy="8276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2" name="Picture 30" descr="Какие символы ассоциируются у кормянцев с Победой? - Зара над Сожам">
                <a:extLst>
                  <a:ext uri="{FF2B5EF4-FFF2-40B4-BE49-F238E27FC236}">
                    <a16:creationId xmlns:a16="http://schemas.microsoft.com/office/drawing/2014/main" xmlns="" id="{09C3F42E-6C36-46C7-9692-365E15DEA3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2977" y="1738402"/>
                <a:ext cx="1073801" cy="778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263E2AD9-C7DD-4E69-A31E-2329A5CD2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258" y="1190843"/>
              <a:ext cx="428786" cy="630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4" name="Picture 2">
            <a:extLst>
              <a:ext uri="{FF2B5EF4-FFF2-40B4-BE49-F238E27FC236}">
                <a16:creationId xmlns:a16="http://schemas.microsoft.com/office/drawing/2014/main" xmlns="" id="{45C188DA-E0A9-4A4A-A632-FBA3E96CE97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37"/>
          <a:stretch/>
        </p:blipFill>
        <p:spPr bwMode="auto">
          <a:xfrm>
            <a:off x="3494840" y="629288"/>
            <a:ext cx="242386" cy="2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8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5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0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7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5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8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6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9D90-B8B7-4369-BE9A-FF2F5D689B19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9A5DB-0F73-4768-A814-6DB0025E6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3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303218" y="4787967"/>
            <a:ext cx="4549966" cy="125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i="1" dirty="0">
                <a:sym typeface="Arial"/>
              </a:rPr>
              <a:t>(</a:t>
            </a:r>
            <a:r>
              <a:rPr lang="ru-RU" sz="2000" b="1" i="1" dirty="0" smtClean="0"/>
              <a:t>преимущества </a:t>
            </a:r>
            <a:r>
              <a:rPr lang="ru-RU" sz="2000" b="1" i="1" dirty="0"/>
              <a:t>национальной системы профессионального образования; встречи с выпускниками, добившимися успеха</a:t>
            </a:r>
            <a:r>
              <a:rPr lang="ru-RU" sz="2000" b="1" i="1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6946178" y="2948721"/>
            <a:ext cx="4777740" cy="17106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i="1" dirty="0">
                <a:solidFill>
                  <a:srgbClr val="09763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Зову в свою профессию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40F1C92-0742-42D6-B505-A5E22FAAC399}"/>
              </a:ext>
            </a:extLst>
          </p:cNvPr>
          <p:cNvSpPr/>
          <p:nvPr/>
        </p:nvSpPr>
        <p:spPr>
          <a:xfrm>
            <a:off x="5180309" y="6182810"/>
            <a:ext cx="184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Январь, 2025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год</a:t>
            </a:r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E6E3A30-0A14-489D-A245-53966E04CF12}"/>
              </a:ext>
            </a:extLst>
          </p:cNvPr>
          <p:cNvGrpSpPr/>
          <p:nvPr/>
        </p:nvGrpSpPr>
        <p:grpSpPr>
          <a:xfrm>
            <a:off x="419269" y="2064326"/>
            <a:ext cx="6180975" cy="3562604"/>
            <a:chOff x="419269" y="2064326"/>
            <a:chExt cx="6180975" cy="3562604"/>
          </a:xfrm>
        </p:grpSpPr>
        <p:graphicFrame>
          <p:nvGraphicFramePr>
            <p:cNvPr id="22" name="Объект 21">
              <a:extLst>
                <a:ext uri="{FF2B5EF4-FFF2-40B4-BE49-F238E27FC236}">
                  <a16:creationId xmlns:a16="http://schemas.microsoft.com/office/drawing/2014/main" xmlns="" id="{DFD62628-33C5-4E10-92F0-AE75D3DBA0F2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19269" y="2064326"/>
            <a:ext cx="6180975" cy="356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name="Image" r:id="rId4" imgW="8241120" imgH="4749120" progId="Photoshop.Image.25">
                    <p:embed/>
                  </p:oleObj>
                </mc:Choice>
                <mc:Fallback>
                  <p:oleObj name="Image" r:id="rId4" imgW="8241120" imgH="4749120" progId="Photoshop.Image.2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9269" y="2064326"/>
                          <a:ext cx="6180975" cy="3562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912A85C4-D36A-4D81-9B4E-08D212C070C9}"/>
                </a:ext>
              </a:extLst>
            </p:cNvPr>
            <p:cNvGrpSpPr/>
            <p:nvPr/>
          </p:nvGrpSpPr>
          <p:grpSpPr>
            <a:xfrm>
              <a:off x="419269" y="2101019"/>
              <a:ext cx="6144061" cy="3497821"/>
              <a:chOff x="419269" y="2101019"/>
              <a:chExt cx="6144061" cy="349782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0105DAE-3164-4032-9DD5-B8C9B85C7FD0}"/>
                  </a:ext>
                </a:extLst>
              </p:cNvPr>
              <p:cNvSpPr txBox="1"/>
              <p:nvPr/>
            </p:nvSpPr>
            <p:spPr>
              <a:xfrm>
                <a:off x="848770" y="2424539"/>
                <a:ext cx="1702133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1. Наши инициативы</a:t>
                </a:r>
                <a:endParaRPr lang="en-US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здесь и сейчас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B97D602-5451-461C-9A2A-34036065AF06}"/>
                  </a:ext>
                </a:extLst>
              </p:cNvPr>
              <p:cNvSpPr txBox="1"/>
              <p:nvPr/>
            </p:nvSpPr>
            <p:spPr>
              <a:xfrm>
                <a:off x="2864577" y="2101019"/>
                <a:ext cx="125457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9. Наследники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Победы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26BF59F-90C0-46B2-BA7B-DB72DAA5C97B}"/>
                  </a:ext>
                </a:extLst>
              </p:cNvPr>
              <p:cNvSpPr txBox="1"/>
              <p:nvPr/>
            </p:nvSpPr>
            <p:spPr>
              <a:xfrm>
                <a:off x="884895" y="3457125"/>
                <a:ext cx="1219565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8. Управление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государством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C89BFE1-0F4E-4BEF-9E5A-98AF8FB9851D}"/>
                  </a:ext>
                </a:extLst>
              </p:cNvPr>
              <p:cNvSpPr txBox="1"/>
              <p:nvPr/>
            </p:nvSpPr>
            <p:spPr>
              <a:xfrm>
                <a:off x="419269" y="4031404"/>
                <a:ext cx="1115818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3. Что может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БРСМ?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8796A7C-8934-4897-95E4-365110F90C18}"/>
                  </a:ext>
                </a:extLst>
              </p:cNvPr>
              <p:cNvSpPr txBox="1"/>
              <p:nvPr/>
            </p:nvSpPr>
            <p:spPr>
              <a:xfrm>
                <a:off x="2222895" y="5022400"/>
                <a:ext cx="1222404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7. Молодежь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- за Союзное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F41BB8A-4FFB-4B94-8B97-A93C74E2C267}"/>
                  </a:ext>
                </a:extLst>
              </p:cNvPr>
              <p:cNvSpPr txBox="1"/>
              <p:nvPr/>
            </p:nvSpPr>
            <p:spPr>
              <a:xfrm>
                <a:off x="4148273" y="5109396"/>
                <a:ext cx="1318824" cy="2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4. Путь к успеху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4830DFF-11AC-44D1-8EAA-6F58EF75B50E}"/>
                  </a:ext>
                </a:extLst>
              </p:cNvPr>
              <p:cNvSpPr txBox="1"/>
              <p:nvPr/>
            </p:nvSpPr>
            <p:spPr>
              <a:xfrm>
                <a:off x="4330446" y="2301597"/>
                <a:ext cx="1207831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5. Зову в свою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профессию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EBF74D7-FF26-468E-9A43-18524776EF98}"/>
                  </a:ext>
                </a:extLst>
              </p:cNvPr>
              <p:cNvSpPr txBox="1"/>
              <p:nvPr/>
            </p:nvSpPr>
            <p:spPr>
              <a:xfrm>
                <a:off x="5177166" y="3007091"/>
                <a:ext cx="1302344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2.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милосердие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80D41A9-5DF9-479E-9254-F8D5FB8F2F91}"/>
                  </a:ext>
                </a:extLst>
              </p:cNvPr>
              <p:cNvSpPr txBox="1"/>
              <p:nvPr/>
            </p:nvSpPr>
            <p:spPr>
              <a:xfrm>
                <a:off x="5260987" y="3515802"/>
                <a:ext cx="1302343" cy="57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6.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здоровый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образ жизни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7F4FBCDA-BA1C-4127-931B-8A39E430C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856" y="4787967"/>
              <a:ext cx="420842" cy="420842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787" y="1867622"/>
            <a:ext cx="1536325" cy="153022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4FEEE2B4-F148-4E10-B3B3-1CED507AA24E}"/>
              </a:ext>
            </a:extLst>
          </p:cNvPr>
          <p:cNvGrpSpPr/>
          <p:nvPr/>
        </p:nvGrpSpPr>
        <p:grpSpPr>
          <a:xfrm>
            <a:off x="419269" y="2036937"/>
            <a:ext cx="6180975" cy="3589993"/>
            <a:chOff x="419269" y="2036937"/>
            <a:chExt cx="6180975" cy="3589993"/>
          </a:xfrm>
        </p:grpSpPr>
        <p:graphicFrame>
          <p:nvGraphicFramePr>
            <p:cNvPr id="23" name="Объект 22">
              <a:extLst>
                <a:ext uri="{FF2B5EF4-FFF2-40B4-BE49-F238E27FC236}">
                  <a16:creationId xmlns:a16="http://schemas.microsoft.com/office/drawing/2014/main" xmlns="" id="{8D57F235-97F2-42BD-81D6-5A7E77F0A05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19269" y="2064326"/>
            <a:ext cx="6180975" cy="356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" name="Image" r:id="rId8" imgW="8241120" imgH="4749120" progId="Photoshop.Image.25">
                    <p:embed/>
                  </p:oleObj>
                </mc:Choice>
                <mc:Fallback>
                  <p:oleObj name="Image" r:id="rId8" imgW="8241120" imgH="4749120" progId="Photoshop.Image.2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9269" y="2064326"/>
                          <a:ext cx="6180975" cy="3562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BDD96668-087C-4F8F-9D23-4B110F7E4CAB}"/>
                </a:ext>
              </a:extLst>
            </p:cNvPr>
            <p:cNvGrpSpPr/>
            <p:nvPr/>
          </p:nvGrpSpPr>
          <p:grpSpPr>
            <a:xfrm>
              <a:off x="419269" y="2101019"/>
              <a:ext cx="6144061" cy="3497821"/>
              <a:chOff x="419269" y="2101019"/>
              <a:chExt cx="6144061" cy="349782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8212EF2-0EEC-47BC-97CD-84ECE2764EB3}"/>
                  </a:ext>
                </a:extLst>
              </p:cNvPr>
              <p:cNvSpPr txBox="1"/>
              <p:nvPr/>
            </p:nvSpPr>
            <p:spPr>
              <a:xfrm>
                <a:off x="848770" y="2424539"/>
                <a:ext cx="1702133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1. Наши инициативы</a:t>
                </a:r>
                <a:endParaRPr lang="en-US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здесь и сейчас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16DE0F2-BB82-4BA7-90B7-7D9BEC268D4A}"/>
                  </a:ext>
                </a:extLst>
              </p:cNvPr>
              <p:cNvSpPr txBox="1"/>
              <p:nvPr/>
            </p:nvSpPr>
            <p:spPr>
              <a:xfrm>
                <a:off x="2864577" y="2101019"/>
                <a:ext cx="125457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9. Наследники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Победы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FD5648A7-66C9-4987-A0C0-4ECF6797CA95}"/>
                  </a:ext>
                </a:extLst>
              </p:cNvPr>
              <p:cNvSpPr txBox="1"/>
              <p:nvPr/>
            </p:nvSpPr>
            <p:spPr>
              <a:xfrm>
                <a:off x="884895" y="3457125"/>
                <a:ext cx="1219565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8. Управление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государством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E6284B5-DBB0-4A4D-A692-D24613353F4D}"/>
                  </a:ext>
                </a:extLst>
              </p:cNvPr>
              <p:cNvSpPr txBox="1"/>
              <p:nvPr/>
            </p:nvSpPr>
            <p:spPr>
              <a:xfrm>
                <a:off x="419269" y="4031404"/>
                <a:ext cx="1115818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3. Что может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БРСМ?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FB17FAF-1BFC-4FF0-BD5E-A9B0DFCF50C9}"/>
                  </a:ext>
                </a:extLst>
              </p:cNvPr>
              <p:cNvSpPr txBox="1"/>
              <p:nvPr/>
            </p:nvSpPr>
            <p:spPr>
              <a:xfrm>
                <a:off x="2222895" y="5022400"/>
                <a:ext cx="1222404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7. Молодежь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- за Союзное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700A76B-0EA0-41F2-AF6A-184E55502D0C}"/>
                  </a:ext>
                </a:extLst>
              </p:cNvPr>
              <p:cNvSpPr txBox="1"/>
              <p:nvPr/>
            </p:nvSpPr>
            <p:spPr>
              <a:xfrm>
                <a:off x="4148273" y="5109396"/>
                <a:ext cx="1318824" cy="2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4. Путь к успеху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D2FB0A9-103A-4B5D-8BE0-786DE61C5197}"/>
                  </a:ext>
                </a:extLst>
              </p:cNvPr>
              <p:cNvSpPr txBox="1"/>
              <p:nvPr/>
            </p:nvSpPr>
            <p:spPr>
              <a:xfrm>
                <a:off x="4330446" y="2301597"/>
                <a:ext cx="1207831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5. Зову в свою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профессию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7225A73-B8A0-409D-9B96-2FB47A092CE1}"/>
                  </a:ext>
                </a:extLst>
              </p:cNvPr>
              <p:cNvSpPr txBox="1"/>
              <p:nvPr/>
            </p:nvSpPr>
            <p:spPr>
              <a:xfrm>
                <a:off x="5177166" y="3007091"/>
                <a:ext cx="1302344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2.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милосердие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1980AA4-F357-42CC-8EC1-DAB14FEE234F}"/>
                  </a:ext>
                </a:extLst>
              </p:cNvPr>
              <p:cNvSpPr txBox="1"/>
              <p:nvPr/>
            </p:nvSpPr>
            <p:spPr>
              <a:xfrm>
                <a:off x="5260987" y="3515802"/>
                <a:ext cx="1302343" cy="57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6.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здоровый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образ жизни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E5B4B275-BC85-4AED-BD72-DC117E9A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608" y="2036937"/>
              <a:ext cx="420842" cy="420842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11070" y="151521"/>
            <a:ext cx="104998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Bahnschrift"/>
            </a:endParaRPr>
          </a:p>
          <a:p>
            <a:r>
              <a:rPr lang="ru-RU" sz="1200" dirty="0">
                <a:solidFill>
                  <a:srgbClr val="000000"/>
                </a:solidFill>
                <a:latin typeface="Bahnschrift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Bahnschrift"/>
              </a:rPr>
              <a:t>Молодость –время выбора!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8" name="Picture 14" descr="ШАГ&quot; - Школа Активного Гражданина - Маякская средняя школ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68" y="317299"/>
            <a:ext cx="2395136" cy="155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>
            <a:extLst>
              <a:ext uri="{FF2B5EF4-FFF2-40B4-BE49-F238E27FC236}">
                <a16:creationId xmlns="" xmlns:a16="http://schemas.microsoft.com/office/drawing/2014/main" id="{695BF293-43B6-4DB2-9AA9-69DF7FEDD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198" y="4935973"/>
            <a:ext cx="731263" cy="68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97499" y="756326"/>
            <a:ext cx="4060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290 </a:t>
            </a:r>
            <a:r>
              <a:rPr lang="ru-RU" sz="2800" dirty="0" smtClean="0"/>
              <a:t>колледжей, </a:t>
            </a:r>
            <a:r>
              <a:rPr lang="ru-RU" sz="2800" dirty="0"/>
              <a:t>реализующих </a:t>
            </a:r>
            <a:r>
              <a:rPr lang="ru-RU" sz="2800" dirty="0" smtClean="0"/>
              <a:t>программы ПТО и </a:t>
            </a:r>
            <a:r>
              <a:rPr lang="ru-RU" sz="2800" dirty="0"/>
              <a:t>ССО</a:t>
            </a:r>
            <a:endParaRPr lang="en-US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9980" y="72932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980" y="86920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980" y="100909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" y="0"/>
            <a:ext cx="1066551" cy="6434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89020" y="194689"/>
            <a:ext cx="4972067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Характеристика системы ПТО и ССО</a:t>
            </a:r>
            <a:endParaRPr lang="ru-RU" sz="24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3FE4686E-7430-4B23-B417-748E463EC073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РЕСПУБЛИКАНСКИЙ ИНСТИТУТ ПРОФЕССИОНАЛЬНОГО ОБРАЗОВАНИЯ</a:t>
            </a:r>
            <a:endParaRPr lang="ru-RU" dirty="0"/>
          </a:p>
        </p:txBody>
      </p:sp>
      <p:pic>
        <p:nvPicPr>
          <p:cNvPr id="34838" name="Picture 22" descr="http://worldskills.by/assets/cache_image/assets/gallery/14/000022_1600948033_408084_big_0x400_f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746980"/>
            <a:ext cx="3297336" cy="18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2" name="Picture 26" descr="http://worldskills.by/assets/cache_image/assets/gallery/14/RzoJbEiUQjs_0x400_f8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15" y="2661295"/>
            <a:ext cx="2583973" cy="172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4" name="Picture 28" descr="http://worldskills.by/assets/cache_image/assets/gallery/14/YcJdFYg6Q4k_0x400_f8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50" y="154413"/>
            <a:ext cx="3410626" cy="22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6" name="Picture 30" descr="http://worldskills.by/assets/cache_image/assets/gallery/14/eS3XvMfKgSo_0x400_f8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r="16055"/>
          <a:stretch/>
        </p:blipFill>
        <p:spPr bwMode="auto">
          <a:xfrm>
            <a:off x="9848847" y="2628498"/>
            <a:ext cx="2219328" cy="16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8" name="Picture 32" descr="http://worldskills.by/assets/cache_image/assets/gallery/14/vmtNwFy4Rdk_1200x0_dc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8183" r="-743" b="1671"/>
          <a:stretch/>
        </p:blipFill>
        <p:spPr bwMode="auto">
          <a:xfrm>
            <a:off x="10842569" y="5312240"/>
            <a:ext cx="1225606" cy="83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9980" y="256427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Центры компетенций учреждений среднего специального образования </a:t>
            </a:r>
            <a:r>
              <a:rPr lang="ru-RU" sz="3200" dirty="0" smtClean="0"/>
              <a:t>- </a:t>
            </a:r>
            <a:r>
              <a:rPr lang="ru-RU" sz="3200" b="1" dirty="0" smtClean="0">
                <a:solidFill>
                  <a:srgbClr val="C00000"/>
                </a:solidFill>
              </a:rPr>
              <a:t>52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9980" y="4455902"/>
            <a:ext cx="9687070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805" indent="450215" algn="just">
              <a:lnSpc>
                <a:spcPts val="3840"/>
              </a:lnSpc>
              <a:tabLst>
                <a:tab pos="685800" algn="l"/>
              </a:tabLst>
            </a:pPr>
            <a:r>
              <a:rPr lang="ru-RU" sz="2400" b="1" dirty="0"/>
              <a:t>Численность центров компетенций по регионам республики: Брестская область </a:t>
            </a:r>
            <a:r>
              <a:rPr lang="ru-RU" sz="2400" b="1" dirty="0" smtClean="0"/>
              <a:t>-</a:t>
            </a:r>
            <a:r>
              <a:rPr lang="ru-RU" sz="3200" b="1" dirty="0" smtClean="0">
                <a:solidFill>
                  <a:srgbClr val="C00000"/>
                </a:solidFill>
              </a:rPr>
              <a:t>7</a:t>
            </a:r>
            <a:r>
              <a:rPr lang="ru-RU" sz="2400" b="1" dirty="0"/>
              <a:t>, Витебская область </a:t>
            </a:r>
            <a:r>
              <a:rPr lang="ru-RU" sz="2400" b="1" dirty="0" smtClean="0"/>
              <a:t>-</a:t>
            </a:r>
            <a:r>
              <a:rPr lang="ru-RU" sz="3200" b="1" dirty="0" smtClean="0">
                <a:solidFill>
                  <a:srgbClr val="C00000"/>
                </a:solidFill>
              </a:rPr>
              <a:t>7</a:t>
            </a:r>
            <a:r>
              <a:rPr lang="ru-RU" sz="2400" b="1" dirty="0"/>
              <a:t>, Гомельская </a:t>
            </a:r>
            <a:r>
              <a:rPr lang="ru-RU" sz="2400" b="1" dirty="0" smtClean="0"/>
              <a:t>область -</a:t>
            </a:r>
            <a:r>
              <a:rPr lang="ru-RU" sz="3200" b="1" dirty="0" smtClean="0">
                <a:solidFill>
                  <a:srgbClr val="C00000"/>
                </a:solidFill>
              </a:rPr>
              <a:t>6</a:t>
            </a:r>
            <a:r>
              <a:rPr lang="ru-RU" sz="2400" b="1" dirty="0"/>
              <a:t>, Гродненская область </a:t>
            </a:r>
            <a:r>
              <a:rPr lang="ru-RU" sz="2400" b="1" dirty="0" smtClean="0"/>
              <a:t>-</a:t>
            </a:r>
            <a:r>
              <a:rPr lang="ru-RU" sz="3200" b="1" dirty="0" smtClean="0">
                <a:solidFill>
                  <a:srgbClr val="C00000"/>
                </a:solidFill>
              </a:rPr>
              <a:t>5</a:t>
            </a:r>
            <a:r>
              <a:rPr lang="ru-RU" sz="2400" b="1" dirty="0"/>
              <a:t>, Минская область </a:t>
            </a:r>
            <a:r>
              <a:rPr lang="ru-RU" sz="2400" b="1" dirty="0" smtClean="0"/>
              <a:t>-</a:t>
            </a:r>
            <a:r>
              <a:rPr lang="ru-RU" sz="3200" b="1" dirty="0" smtClean="0">
                <a:solidFill>
                  <a:srgbClr val="C00000"/>
                </a:solidFill>
              </a:rPr>
              <a:t>7</a:t>
            </a:r>
            <a:r>
              <a:rPr lang="ru-RU" sz="2400" b="1" dirty="0"/>
              <a:t>,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г.Минск</a:t>
            </a:r>
            <a:r>
              <a:rPr lang="ru-RU" sz="2400" b="1" dirty="0" smtClean="0"/>
              <a:t> - </a:t>
            </a:r>
            <a:r>
              <a:rPr lang="ru-RU" sz="3200" b="1" dirty="0" smtClean="0">
                <a:solidFill>
                  <a:srgbClr val="C00000"/>
                </a:solidFill>
              </a:rPr>
              <a:t>6</a:t>
            </a:r>
            <a:r>
              <a:rPr lang="ru-RU" sz="2400" b="1" dirty="0"/>
              <a:t>, Могилевская </a:t>
            </a:r>
            <a:r>
              <a:rPr lang="ru-RU" sz="2400" b="1" dirty="0" smtClean="0"/>
              <a:t>область - </a:t>
            </a:r>
            <a:r>
              <a:rPr lang="ru-RU" sz="3200" b="1" dirty="0" smtClean="0">
                <a:solidFill>
                  <a:srgbClr val="C00000"/>
                </a:solidFill>
              </a:rPr>
              <a:t>5</a:t>
            </a:r>
            <a:r>
              <a:rPr lang="ru-RU" sz="2400" b="1" dirty="0"/>
              <a:t>, УО республиканского подчинения </a:t>
            </a:r>
            <a:r>
              <a:rPr lang="ru-RU" sz="2400" b="1" dirty="0" smtClean="0"/>
              <a:t>-</a:t>
            </a:r>
            <a:r>
              <a:rPr lang="ru-RU" sz="3200" b="1" dirty="0" smtClean="0">
                <a:solidFill>
                  <a:srgbClr val="C00000"/>
                </a:solidFill>
              </a:rPr>
              <a:t>9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7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68" y="188640"/>
            <a:ext cx="1174012" cy="885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7FF6A9-5492-B8B8-344B-52645AA104A7}"/>
              </a:ext>
            </a:extLst>
          </p:cNvPr>
          <p:cNvSpPr txBox="1"/>
          <p:nvPr/>
        </p:nvSpPr>
        <p:spPr>
          <a:xfrm>
            <a:off x="1486217" y="246528"/>
            <a:ext cx="74118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kern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Конкурсы</a:t>
            </a:r>
            <a:r>
              <a:rPr lang="ru-RU" sz="2200" b="1" kern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b="1" kern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профессионального </a:t>
            </a:r>
            <a:r>
              <a:rPr lang="ru-RU" sz="2200" b="1" kern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мастерства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126E40-68E8-6755-3480-D996628CEBCB}"/>
              </a:ext>
            </a:extLst>
          </p:cNvPr>
          <p:cNvSpPr txBox="1"/>
          <p:nvPr/>
        </p:nvSpPr>
        <p:spPr>
          <a:xfrm>
            <a:off x="510988" y="1015969"/>
            <a:ext cx="10794124" cy="559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7035" algn="just">
              <a:lnSpc>
                <a:spcPct val="107000"/>
              </a:lnSpc>
            </a:pPr>
            <a:r>
              <a:rPr lang="ru-RU" sz="1400" b="1" dirty="0"/>
              <a:t>Март 2024 – команда Беларуси приняла участие в региональном этапе Всероссийского чемпионатного движения по профессиональному мастерству «Профессионалы» (</a:t>
            </a:r>
            <a:r>
              <a:rPr lang="ru-RU" sz="1400" b="1" dirty="0" err="1"/>
              <a:t>г.Хабаровск</a:t>
            </a:r>
            <a:r>
              <a:rPr lang="ru-RU" sz="1400" b="1" dirty="0"/>
              <a:t>, Российская Федерация). Белорусскую сборную представляли 2 конкурсанта в 2 компетенциях.</a:t>
            </a:r>
          </a:p>
          <a:p>
            <a:pPr indent="407035" algn="just">
              <a:lnSpc>
                <a:spcPct val="107000"/>
              </a:lnSpc>
            </a:pPr>
            <a:r>
              <a:rPr lang="ru-RU" sz="1400" b="1" dirty="0"/>
              <a:t>Март 2024 – участие в Чемпионате высоких технологий Новосибирской области. Белорусскую команду представляли 6 конкурсантов в 5 компетенциях, которые заняли 1 первое и 1 третье место.</a:t>
            </a:r>
          </a:p>
          <a:p>
            <a:pPr indent="407035" algn="just">
              <a:lnSpc>
                <a:spcPct val="107000"/>
              </a:lnSpc>
            </a:pPr>
            <a:r>
              <a:rPr lang="ru-RU" sz="1400" b="1" dirty="0"/>
              <a:t> Март 2024 – участие в межрегиональном этапе c международным участием чемпионата «KEDRWELD-2024» (г. Санкт-Петербург, Российская Федерация), участник занял 2 место.</a:t>
            </a:r>
          </a:p>
          <a:p>
            <a:pPr indent="407035" algn="just">
              <a:lnSpc>
                <a:spcPct val="107000"/>
              </a:lnSpc>
            </a:pPr>
            <a:r>
              <a:rPr lang="ru-RU" sz="1400" b="1" dirty="0"/>
              <a:t>Апрель 2024 – участие в Четвертом Чемпионате профессионального мастерства «Кубок Губернатора Санкт-Петербурга по робототехнике» (г. Санкт-Петербург, Российская Федерация). Белорусская команда участвовала в 3 компетенциях и заняла два третьих места. </a:t>
            </a:r>
          </a:p>
          <a:p>
            <a:pPr indent="407035" algn="just">
              <a:lnSpc>
                <a:spcPct val="107000"/>
              </a:lnSpc>
            </a:pPr>
            <a:r>
              <a:rPr lang="ru-RU" sz="1400" b="1" dirty="0"/>
              <a:t>Июнь 2024 – участие в IX Отраслевом чемпионате профессионального мастерства Госкорпорации Росатом» – </a:t>
            </a:r>
            <a:r>
              <a:rPr lang="ru-RU" sz="1400" b="1" dirty="0" err="1"/>
              <a:t>AtomSkills</a:t>
            </a:r>
            <a:r>
              <a:rPr lang="ru-RU" sz="1400" b="1" dirty="0"/>
              <a:t> 2024 (</a:t>
            </a:r>
            <a:r>
              <a:rPr lang="ru-RU" sz="1400" b="1" dirty="0" err="1" smtClean="0"/>
              <a:t>г.Екатеринбург</a:t>
            </a:r>
            <a:r>
              <a:rPr lang="ru-RU" sz="1400" b="1" dirty="0"/>
              <a:t>, Российская Федерация) в компетенции «Электроника», 1 конкурсант в 1 компетенции.</a:t>
            </a:r>
          </a:p>
          <a:p>
            <a:pPr indent="407035" algn="just">
              <a:lnSpc>
                <a:spcPct val="107000"/>
              </a:lnSpc>
            </a:pPr>
            <a:r>
              <a:rPr lang="ru-RU" sz="1400" b="1" dirty="0"/>
              <a:t>Сентябрь 2024 – участие в Чемпионате высоких технологий (г. Великий Новгород, Российская Федерация) в 6 компетенциях, 12 участников.</a:t>
            </a:r>
          </a:p>
          <a:p>
            <a:pPr indent="407035" algn="just">
              <a:lnSpc>
                <a:spcPct val="107000"/>
              </a:lnSpc>
            </a:pPr>
            <a:r>
              <a:rPr lang="ru-RU" sz="1400" b="1" dirty="0"/>
              <a:t>Сентябрь 2024 – участие в Международном открытом чемпионате «BRICS+ Future </a:t>
            </a:r>
            <a:r>
              <a:rPr lang="ru-RU" sz="1400" b="1" dirty="0" err="1"/>
              <a:t>Skills</a:t>
            </a:r>
            <a:r>
              <a:rPr lang="ru-RU" sz="1400" b="1" dirty="0"/>
              <a:t> </a:t>
            </a:r>
            <a:r>
              <a:rPr lang="ru-RU" sz="1400" b="1" dirty="0" err="1"/>
              <a:t>and</a:t>
            </a:r>
            <a:r>
              <a:rPr lang="ru-RU" sz="1400" b="1" dirty="0"/>
              <a:t> Tech Challenge 2024» (г. Казань, Российская Федерация) в 6 компетенциях, 12 участников.</a:t>
            </a:r>
          </a:p>
          <a:p>
            <a:pPr indent="407035" algn="just">
              <a:lnSpc>
                <a:spcPct val="107000"/>
              </a:lnSpc>
            </a:pPr>
            <a:r>
              <a:rPr lang="ru-RU" sz="1400" b="1" dirty="0"/>
              <a:t>Сентябрь 2024 – дистанционное участие в IV международном конкурсе «Мастера Шелкового пути» среди учреждений профессионального образования, 9 учреждений образования, 27 конкурсантов, в 5 компетенциях. </a:t>
            </a:r>
          </a:p>
          <a:p>
            <a:pPr indent="407035" algn="just">
              <a:lnSpc>
                <a:spcPct val="107000"/>
              </a:lnSpc>
            </a:pPr>
            <a:r>
              <a:rPr lang="ru-RU" sz="1400" b="1" dirty="0"/>
              <a:t>Октябрь 2024 - участие в Международных открытых соревнованиях в рамках Национального чемпионата по профессиональному мастерству среди инвалидов и лиц с ограниченными возможностями здоровья «</a:t>
            </a:r>
            <a:r>
              <a:rPr lang="ru-RU" sz="1400" b="1" dirty="0" err="1"/>
              <a:t>Абилимпикс</a:t>
            </a:r>
            <a:r>
              <a:rPr lang="ru-RU" sz="1400" b="1" dirty="0"/>
              <a:t>» (г. Москва, Российская Федерация) по 7 компетенциям: «Фотограф», «Мастер пищевого арт-декора», «Флористика», «Швея», «Массаж», «Гончар», «Ремонт обуви». Команда завоевала 2 золотые и 3 бронзовые медали.</a:t>
            </a:r>
          </a:p>
          <a:p>
            <a:pPr indent="447675"/>
            <a:r>
              <a:rPr lang="ru-RU" sz="1400" b="1" dirty="0"/>
              <a:t>Ноябрь 2024 – участие в Финале Чемпионата по профессиональному мастерству «Профессионалы 2024» (г. Санкт-Петербург, Российская Федерация) в 16 компетенциях, 16 участников. Итоги: 1 золотая, 13 серебряных, 1 бронзовая медали.</a:t>
            </a:r>
          </a:p>
        </p:txBody>
      </p:sp>
    </p:spTree>
    <p:extLst>
      <p:ext uri="{BB962C8B-B14F-4D97-AF65-F5344CB8AC3E}">
        <p14:creationId xmlns:p14="http://schemas.microsoft.com/office/powerpoint/2010/main" val="41115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11678266" y="1105372"/>
            <a:ext cx="6508" cy="5193959"/>
          </a:xfrm>
          <a:prstGeom prst="line">
            <a:avLst/>
          </a:prstGeom>
          <a:ln w="28575"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25" name="Freeform 25"/>
          <p:cNvSpPr/>
          <p:nvPr/>
        </p:nvSpPr>
        <p:spPr>
          <a:xfrm>
            <a:off x="0" y="6576747"/>
            <a:ext cx="12192000" cy="431951"/>
          </a:xfrm>
          <a:custGeom>
            <a:avLst/>
            <a:gdLst/>
            <a:ahLst/>
            <a:cxnLst/>
            <a:rect l="l" t="t" r="r" b="b"/>
            <a:pathLst>
              <a:path w="18288000" h="647927">
                <a:moveTo>
                  <a:pt x="0" y="0"/>
                </a:moveTo>
                <a:lnTo>
                  <a:pt x="18288000" y="0"/>
                </a:lnTo>
                <a:lnTo>
                  <a:pt x="18288000" y="647927"/>
                </a:lnTo>
                <a:lnTo>
                  <a:pt x="0" y="647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9" t="-14974" r="-289"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3813372" y="115435"/>
            <a:ext cx="8859082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400" b="1" spc="-21" dirty="0">
                <a:solidFill>
                  <a:srgbClr val="0267B0"/>
                </a:solidFill>
              </a:rPr>
              <a:t>Участие в международных конкурсах в </a:t>
            </a:r>
            <a:r>
              <a:rPr lang="en-US" sz="2400" b="1" spc="-21" dirty="0" smtClean="0">
                <a:solidFill>
                  <a:srgbClr val="0267B0"/>
                </a:solidFill>
              </a:rPr>
              <a:t>202</a:t>
            </a:r>
            <a:r>
              <a:rPr lang="ru-RU" sz="2400" b="1" spc="-21" dirty="0" smtClean="0">
                <a:solidFill>
                  <a:srgbClr val="0267B0"/>
                </a:solidFill>
              </a:rPr>
              <a:t>4</a:t>
            </a:r>
            <a:r>
              <a:rPr lang="en-US" sz="2400" b="1" spc="-21" dirty="0" smtClean="0">
                <a:solidFill>
                  <a:srgbClr val="0267B0"/>
                </a:solidFill>
              </a:rPr>
              <a:t> </a:t>
            </a:r>
            <a:r>
              <a:rPr lang="en-US" sz="2400" b="1" spc="-21" dirty="0">
                <a:solidFill>
                  <a:srgbClr val="0267B0"/>
                </a:solidFill>
              </a:rPr>
              <a:t>г</a:t>
            </a:r>
            <a:r>
              <a:rPr lang="ru-RU" sz="2400" b="1" spc="-21" dirty="0" smtClean="0">
                <a:solidFill>
                  <a:srgbClr val="0267B0"/>
                </a:solidFill>
              </a:rPr>
              <a:t>.</a:t>
            </a:r>
          </a:p>
          <a:p>
            <a:pPr>
              <a:lnSpc>
                <a:spcPts val="2347"/>
              </a:lnSpc>
            </a:pPr>
            <a:r>
              <a:rPr lang="ru-RU" sz="1600" b="1" i="1" spc="-21" dirty="0" smtClean="0">
                <a:solidFill>
                  <a:schemeClr val="accent4">
                    <a:lumMod val="50000"/>
                  </a:schemeClr>
                </a:solidFill>
              </a:rPr>
              <a:t>Национальный чемпионат «</a:t>
            </a:r>
            <a:r>
              <a:rPr lang="ru-RU" sz="1600" b="1" i="1" spc="-21" dirty="0" err="1" smtClean="0">
                <a:solidFill>
                  <a:schemeClr val="accent4">
                    <a:lumMod val="50000"/>
                  </a:schemeClr>
                </a:solidFill>
              </a:rPr>
              <a:t>Абилимпикс</a:t>
            </a:r>
            <a:r>
              <a:rPr lang="ru-RU" sz="1600" b="1" i="1" spc="-21" dirty="0" smtClean="0">
                <a:solidFill>
                  <a:schemeClr val="accent4">
                    <a:lumMod val="50000"/>
                  </a:schemeClr>
                </a:solidFill>
              </a:rPr>
              <a:t> -2024» (Российская Федерация, Москва)</a:t>
            </a:r>
            <a:endParaRPr lang="en-US" sz="1600" b="1" i="1" spc="-2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" name="Рисунок 39" descr="C:\Users\falevich\AppData\Local\Temp\{F506DBBA-F3EF-4C4F-9B14-F6DAE3DF9EC1}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" y="747894"/>
            <a:ext cx="2560320" cy="3411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069" y="4273707"/>
            <a:ext cx="437695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Золотые медали завоевали: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Кравцова Юлия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учащаяся УО «Могилевский государственный экономический промышленно-технологический колледж» – компетенция «Фотограф»,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Баранова Мария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учащаяся УО «Могилевский государственный технологический колледж» – компетенция «Мастер пищевого Арт-декора».	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86151" y="784600"/>
            <a:ext cx="5567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Бронзовыми призерами стали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Масловская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Надежда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учащаяся УО «Гродненский государственный колледж бытового обслуживания населениям» – компетенция «Швея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54896" y="3225266"/>
            <a:ext cx="3707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Ачаповская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Екатерина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учащаяся УО «Минский государственный колледж ремесленничества и дизайна» – компетенция «Флористика»,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 descr="C:\Users\falevich\Desktop\Для статьи\Швея-3место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7048"/>
          <a:stretch/>
        </p:blipFill>
        <p:spPr bwMode="auto">
          <a:xfrm>
            <a:off x="8369399" y="1587143"/>
            <a:ext cx="2319982" cy="1597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 descr="C:\Users\falevich\Desktop\Для статьи\Массаж-3 место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t="7715" r="11620"/>
          <a:stretch/>
        </p:blipFill>
        <p:spPr bwMode="auto">
          <a:xfrm>
            <a:off x="4792917" y="4779389"/>
            <a:ext cx="2949436" cy="1654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4757576" y="422137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Харук</a:t>
            </a:r>
            <a:r>
              <a:rPr lang="ru-RU" b="1" dirty="0"/>
              <a:t> Ольга</a:t>
            </a:r>
            <a:r>
              <a:rPr lang="ru-RU" dirty="0"/>
              <a:t>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учащаяся УО «Гродненский государственный медицинский колледж» – компетенция «Массаж».</a:t>
            </a:r>
          </a:p>
          <a:p>
            <a:r>
              <a:rPr lang="ru-RU" dirty="0"/>
              <a:t> </a:t>
            </a:r>
          </a:p>
        </p:txBody>
      </p:sp>
      <p:pic>
        <p:nvPicPr>
          <p:cNvPr id="47" name="Рисунок 46" descr="\\fs\w\!НА САЙТ\Соловьева\Абилимпикс Сайт\20241106_12131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52" y="2245452"/>
            <a:ext cx="1616991" cy="19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 descr="C:\Users\falevich\Desktop\Для статьи\флористика 3 место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7"/>
          <a:stretch/>
        </p:blipFill>
        <p:spPr bwMode="auto">
          <a:xfrm>
            <a:off x="5152782" y="1814819"/>
            <a:ext cx="2227732" cy="1368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 descr="C:\Users\falevich\Desktop\Для статьи\фотграф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30" y="929254"/>
            <a:ext cx="1530432" cy="173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 descr="C:\Users\falevich\Desktop\Для статьи\Абилимпикс-эмблема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43" y="4709540"/>
            <a:ext cx="2648086" cy="1657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8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AB9F55B-CF7F-BCFA-712F-A1305C934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FD1957-46E0-8CA7-D8C2-CAC4F853B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60648"/>
            <a:ext cx="1174012" cy="8852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808EF7B-3FD2-E647-BDBF-70BF42E52C7E}"/>
              </a:ext>
            </a:extLst>
          </p:cNvPr>
          <p:cNvSpPr/>
          <p:nvPr/>
        </p:nvSpPr>
        <p:spPr>
          <a:xfrm>
            <a:off x="1513489" y="1244056"/>
            <a:ext cx="9144000" cy="468052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solidFill>
              <a:schemeClr val="accent4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5350" algn="just" defTabSz="838200">
              <a:tabLst>
                <a:tab pos="900430" algn="l"/>
              </a:tabLst>
            </a:pPr>
            <a:endParaRPr lang="ru-RU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476F89F-A2F7-E30C-13B1-B5334EBAA401}"/>
              </a:ext>
            </a:extLst>
          </p:cNvPr>
          <p:cNvSpPr txBox="1">
            <a:spLocks/>
          </p:cNvSpPr>
          <p:nvPr/>
        </p:nvSpPr>
        <p:spPr bwMode="auto">
          <a:xfrm>
            <a:off x="1780506" y="1268760"/>
            <a:ext cx="910821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anklin Gothic Demi" pitchFamily="34" charset="0"/>
              </a:defRPr>
            </a:lvl9pPr>
          </a:lstStyle>
          <a:p>
            <a:pPr algn="just">
              <a:tabLst>
                <a:tab pos="447675" algn="l"/>
              </a:tabLst>
            </a:pPr>
            <a:endParaRPr lang="ru-RU" sz="1400" b="0" kern="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>
              <a:tabLst>
                <a:tab pos="447675" algn="l"/>
              </a:tabLst>
            </a:pPr>
            <a:endParaRPr lang="ru-RU" sz="2000" b="0" kern="0" dirty="0">
              <a:solidFill>
                <a:srgbClr val="66FF66"/>
              </a:solidFill>
              <a:latin typeface="Comic Sans MS" panose="030F0702030302020204" pitchFamily="66" charset="0"/>
            </a:endParaRPr>
          </a:p>
          <a:p>
            <a:pPr algn="just">
              <a:tabLst>
                <a:tab pos="447675" algn="l"/>
              </a:tabLst>
            </a:pPr>
            <a:r>
              <a:rPr lang="ru-RU" sz="2000" b="0" kern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2025 </a:t>
            </a:r>
            <a:r>
              <a:rPr lang="ru-RU" sz="2000" b="0" kern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год (запланировано)</a:t>
            </a:r>
            <a:endParaRPr lang="ru-RU" sz="2000" b="0" kern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b="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0" dirty="0">
                <a:solidFill>
                  <a:schemeClr val="tx1"/>
                </a:solidFill>
                <a:latin typeface="Comic Sans MS" panose="030F0702030302020204" pitchFamily="66" charset="0"/>
              </a:rPr>
              <a:t>Чемпионат высоких технологий, г. Великий Новгород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0" dirty="0">
                <a:solidFill>
                  <a:schemeClr val="tx1"/>
                </a:solidFill>
                <a:latin typeface="Comic Sans MS" panose="030F0702030302020204" pitchFamily="66" charset="0"/>
              </a:rPr>
              <a:t>Международный чемпионат </a:t>
            </a:r>
            <a:r>
              <a:rPr lang="en-US" sz="2000" b="0" dirty="0">
                <a:solidFill>
                  <a:schemeClr val="tx1"/>
                </a:solidFill>
                <a:latin typeface="Comic Sans MS" panose="030F0702030302020204" pitchFamily="66" charset="0"/>
              </a:rPr>
              <a:t>Hi-Tech</a:t>
            </a:r>
            <a:r>
              <a:rPr lang="ru-RU" sz="2000" b="0" dirty="0">
                <a:solidFill>
                  <a:schemeClr val="tx1"/>
                </a:solidFill>
                <a:latin typeface="Comic Sans MS" panose="030F0702030302020204" pitchFamily="66" charset="0"/>
              </a:rPr>
              <a:t>, г. Екатеринбург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0" dirty="0">
                <a:solidFill>
                  <a:schemeClr val="tx1"/>
                </a:solidFill>
                <a:latin typeface="Comic Sans MS" panose="030F0702030302020204" pitchFamily="66" charset="0"/>
              </a:rPr>
              <a:t>Финал чемпионата Профессионалы, г. Санкт-Петербург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0" dirty="0">
                <a:solidFill>
                  <a:schemeClr val="tx1"/>
                </a:solidFill>
                <a:latin typeface="Comic Sans MS" panose="030F0702030302020204" pitchFamily="66" charset="0"/>
              </a:rPr>
              <a:t>Региональный этап Всероссийского чемпионатного движения по профессиональному мастерству Хабаровского края, г. Хабаровск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0" dirty="0">
                <a:solidFill>
                  <a:schemeClr val="tx1"/>
                </a:solidFill>
                <a:latin typeface="Comic Sans MS" panose="030F0702030302020204" pitchFamily="66" charset="0"/>
              </a:rPr>
              <a:t>Конкурс профессионального мастерства «Мастера Шелкового пути», г. Пекин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0" dirty="0">
                <a:solidFill>
                  <a:schemeClr val="tx1"/>
                </a:solidFill>
                <a:latin typeface="Comic Sans MS" panose="030F0702030302020204" pitchFamily="66" charset="0"/>
              </a:rPr>
              <a:t>Отраслевые конкурсы профессионального </a:t>
            </a:r>
            <a:r>
              <a:rPr lang="ru-RU" sz="20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мастерства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VI </a:t>
            </a:r>
            <a:r>
              <a:rPr lang="ru-RU" sz="20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Республиканский конкурс </a:t>
            </a:r>
            <a:r>
              <a:rPr lang="ru-RU" sz="2000" b="0" dirty="0">
                <a:solidFill>
                  <a:schemeClr val="tx1"/>
                </a:solidFill>
                <a:latin typeface="Comic Sans MS" panose="030F0702030302020204" pitchFamily="66" charset="0"/>
              </a:rPr>
              <a:t>профессионального </a:t>
            </a:r>
            <a:r>
              <a:rPr lang="ru-RU" sz="20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мастерства PROFSKILLS</a:t>
            </a:r>
            <a:endParaRPr lang="ru-RU" sz="20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tabLst>
                <a:tab pos="447675" algn="l"/>
              </a:tabLst>
            </a:pPr>
            <a:endParaRPr lang="ru-RU" sz="2000" b="0" kern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1A589A6-C54E-7500-A406-CA891FF8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84" y="4968447"/>
            <a:ext cx="22082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B8D7CDD-ECEE-F88E-ACE4-B7965199B6B2}"/>
              </a:ext>
            </a:extLst>
          </p:cNvPr>
          <p:cNvSpPr txBox="1"/>
          <p:nvPr/>
        </p:nvSpPr>
        <p:spPr>
          <a:xfrm>
            <a:off x="1780506" y="233370"/>
            <a:ext cx="74118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kern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Конкурсное </a:t>
            </a:r>
            <a:r>
              <a:rPr lang="ru-RU" sz="2200" b="1" kern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движение</a:t>
            </a:r>
            <a:endParaRPr lang="ru-RU" sz="2200" b="1" kern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4FDB95-3D53-158B-0FC7-CD21BAA8273C}"/>
              </a:ext>
            </a:extLst>
          </p:cNvPr>
          <p:cNvSpPr txBox="1"/>
          <p:nvPr/>
        </p:nvSpPr>
        <p:spPr>
          <a:xfrm>
            <a:off x="5486425" y="5996062"/>
            <a:ext cx="2266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Приглашаем принять участие!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32513" y="492336"/>
            <a:ext cx="6843301" cy="1055914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Давайте порассуждаем</a:t>
            </a:r>
            <a:r>
              <a:rPr lang="x-none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x-none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7087" y="2342533"/>
            <a:ext cx="3995057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Преимуществами национальной системы профессионального образования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9435" y="1321027"/>
            <a:ext cx="4909456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Центры компетенций учреждений среднего специального образования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533" y="2785145"/>
            <a:ext cx="17065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456" y="5389557"/>
            <a:ext cx="2676640" cy="1359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087" y="2927308"/>
            <a:ext cx="524186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Почему, на ваш взгляд, предметом особой гордости Беларуси является система профессионально-технического и среднего специального образования?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Как выбор профессии влияет на </a:t>
            </a:r>
            <a:r>
              <a:rPr lang="ru-RU" sz="1600" dirty="0" smtClean="0"/>
              <a:t>формирование </a:t>
            </a:r>
            <a:r>
              <a:rPr lang="ru-RU" sz="1600" dirty="0"/>
              <a:t>системы жизненных ценностей человека?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Назовите основные личностные навыки, качества, которые нужны для профессионального становления?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Что влияет на формирование имиджа профессионального образования в Республике Беларусь?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Как вы думаете, в чем состоит  значимость образования для личности? Для общества?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Кого, с вашей точки зрения, можно назвать образованным человеком? Создайте портрет современного образованного человека.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43231" y="2037202"/>
            <a:ext cx="415271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Что </a:t>
            </a:r>
            <a:r>
              <a:rPr lang="ru-RU" sz="1600" dirty="0"/>
              <a:t>вы знаете о международных конкурсах профессионального мастерства? Каковы результаты выступлений белорусских участников на этих соревнованиях? Есть ли среди ваших знакомых те, кто в них участвовал?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каких в республиканских и международных соревнований участвуют учащиеся учреждений профессионального образования?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Какие Центры компетенции для вас наиболее интересны? Почему?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Назовите основную задачу обучения в Центрах компетенций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Как влияет участие в конкурсах на профессиональное </a:t>
            </a:r>
            <a:r>
              <a:rPr lang="ru-RU" sz="1600" dirty="0" smtClean="0"/>
              <a:t>становление и личностное </a:t>
            </a:r>
            <a:r>
              <a:rPr lang="ru-RU" sz="1600" dirty="0"/>
              <a:t>развитие учащихся ПТО</a:t>
            </a:r>
          </a:p>
        </p:txBody>
      </p:sp>
    </p:spTree>
    <p:extLst>
      <p:ext uri="{BB962C8B-B14F-4D97-AF65-F5344CB8AC3E}">
        <p14:creationId xmlns:p14="http://schemas.microsoft.com/office/powerpoint/2010/main" val="12619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6600244" y="5680504"/>
            <a:ext cx="5459556" cy="9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ts val="216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dirty="0" smtClean="0"/>
              <a:t>(</a:t>
            </a:r>
            <a:r>
              <a:rPr lang="ru-RU" b="1" i="1" dirty="0"/>
              <a:t>здоровый образ жизни; возможности для </a:t>
            </a:r>
            <a:endParaRPr lang="ru-RU" b="1" i="1" dirty="0" smtClean="0"/>
          </a:p>
          <a:p>
            <a:pPr algn="r">
              <a:lnSpc>
                <a:spcPts val="216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 smtClean="0"/>
              <a:t>оздоровления </a:t>
            </a:r>
            <a:r>
              <a:rPr lang="ru-RU" b="1" i="1" dirty="0"/>
              <a:t>и занятий спортом; профилактика </a:t>
            </a:r>
            <a:r>
              <a:rPr lang="ru-RU" b="1" i="1" dirty="0" err="1"/>
              <a:t>наркопотребления</a:t>
            </a:r>
            <a:r>
              <a:rPr lang="ru-RU" b="1" i="1" dirty="0"/>
              <a:t> </a:t>
            </a:r>
            <a:r>
              <a:rPr lang="ru-RU" b="1" i="1" dirty="0" smtClean="0"/>
              <a:t>и </a:t>
            </a:r>
            <a:r>
              <a:rPr lang="ru-RU" b="1" i="1" dirty="0"/>
              <a:t>других вредных привычек</a:t>
            </a:r>
            <a:r>
              <a:rPr lang="ru-RU" b="1" i="1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ru-RU" b="1" i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6247250" y="4239601"/>
            <a:ext cx="5944750" cy="11056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09763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Молодежь – за здоровый образ жизни</a:t>
            </a:r>
            <a:endParaRPr lang="ru-RU" sz="3600" b="1" i="1" dirty="0">
              <a:solidFill>
                <a:srgbClr val="09763A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Google Shape;194;p25">
            <a:extLst>
              <a:ext uri="{FF2B5EF4-FFF2-40B4-BE49-F238E27FC236}">
                <a16:creationId xmlns:a16="http://schemas.microsoft.com/office/drawing/2014/main" xmlns="" id="{21CC88D4-5FDD-4A2D-852B-75C3ABB47066}"/>
              </a:ext>
            </a:extLst>
          </p:cNvPr>
          <p:cNvSpPr txBox="1">
            <a:spLocks/>
          </p:cNvSpPr>
          <p:nvPr/>
        </p:nvSpPr>
        <p:spPr>
          <a:xfrm>
            <a:off x="7091191" y="2331524"/>
            <a:ext cx="4680395" cy="13450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 </a:t>
            </a:r>
            <a:endParaRPr lang="ru-RU" sz="4400" b="1" dirty="0" smtClean="0">
              <a:solidFill>
                <a:srgbClr val="891114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 smtClean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(ФЕВРАЛЬ)</a:t>
            </a:r>
            <a:endParaRPr lang="ru-RU" sz="4400" b="1" dirty="0">
              <a:solidFill>
                <a:srgbClr val="891114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" y="517013"/>
            <a:ext cx="11130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Bahnschrift"/>
              </a:rPr>
              <a:t>Молодость –время выбора!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4FEEE2B4-F148-4E10-B3B3-1CED507AA24E}"/>
              </a:ext>
            </a:extLst>
          </p:cNvPr>
          <p:cNvGrpSpPr/>
          <p:nvPr/>
        </p:nvGrpSpPr>
        <p:grpSpPr>
          <a:xfrm>
            <a:off x="419269" y="2064326"/>
            <a:ext cx="6292623" cy="3562604"/>
            <a:chOff x="419269" y="2064326"/>
            <a:chExt cx="6292623" cy="3562604"/>
          </a:xfrm>
        </p:grpSpPr>
        <p:graphicFrame>
          <p:nvGraphicFramePr>
            <p:cNvPr id="7" name="Объект 6">
              <a:extLst>
                <a:ext uri="{FF2B5EF4-FFF2-40B4-BE49-F238E27FC236}">
                  <a16:creationId xmlns:a16="http://schemas.microsoft.com/office/drawing/2014/main" xmlns="" id="{8D57F235-97F2-42BD-81D6-5A7E77F0A05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19269" y="2064326"/>
            <a:ext cx="6180975" cy="356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Image" r:id="rId4" imgW="8241120" imgH="4749120" progId="Photoshop.Image.25">
                    <p:embed/>
                  </p:oleObj>
                </mc:Choice>
                <mc:Fallback>
                  <p:oleObj name="Image" r:id="rId4" imgW="8241120" imgH="4749120" progId="Photoshop.Image.2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9269" y="2064326"/>
                          <a:ext cx="6180975" cy="3562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BDD96668-087C-4F8F-9D23-4B110F7E4CAB}"/>
                </a:ext>
              </a:extLst>
            </p:cNvPr>
            <p:cNvGrpSpPr/>
            <p:nvPr/>
          </p:nvGrpSpPr>
          <p:grpSpPr>
            <a:xfrm>
              <a:off x="419269" y="2101019"/>
              <a:ext cx="6144061" cy="3497821"/>
              <a:chOff x="419269" y="2101019"/>
              <a:chExt cx="6144061" cy="349782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8212EF2-0EEC-47BC-97CD-84ECE2764EB3}"/>
                  </a:ext>
                </a:extLst>
              </p:cNvPr>
              <p:cNvSpPr txBox="1"/>
              <p:nvPr/>
            </p:nvSpPr>
            <p:spPr>
              <a:xfrm>
                <a:off x="848770" y="2424539"/>
                <a:ext cx="1702133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1. Наши инициативы</a:t>
                </a:r>
                <a:endParaRPr lang="en-US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здесь и сейчас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16DE0F2-BB82-4BA7-90B7-7D9BEC268D4A}"/>
                  </a:ext>
                </a:extLst>
              </p:cNvPr>
              <p:cNvSpPr txBox="1"/>
              <p:nvPr/>
            </p:nvSpPr>
            <p:spPr>
              <a:xfrm>
                <a:off x="2864577" y="2101019"/>
                <a:ext cx="125457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9. Наследники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Победы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D5648A7-66C9-4987-A0C0-4ECF6797CA95}"/>
                  </a:ext>
                </a:extLst>
              </p:cNvPr>
              <p:cNvSpPr txBox="1"/>
              <p:nvPr/>
            </p:nvSpPr>
            <p:spPr>
              <a:xfrm>
                <a:off x="884895" y="3457125"/>
                <a:ext cx="1219565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8. Управление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государством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E6284B5-DBB0-4A4D-A692-D24613353F4D}"/>
                  </a:ext>
                </a:extLst>
              </p:cNvPr>
              <p:cNvSpPr txBox="1"/>
              <p:nvPr/>
            </p:nvSpPr>
            <p:spPr>
              <a:xfrm>
                <a:off x="419269" y="4031404"/>
                <a:ext cx="1115818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3. Что может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БРСМ?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FB17FAF-1BFC-4FF0-BD5E-A9B0DFCF50C9}"/>
                  </a:ext>
                </a:extLst>
              </p:cNvPr>
              <p:cNvSpPr txBox="1"/>
              <p:nvPr/>
            </p:nvSpPr>
            <p:spPr>
              <a:xfrm>
                <a:off x="2222895" y="5022400"/>
                <a:ext cx="1222404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7. Молодежь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- за Союзное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700A76B-0EA0-41F2-AF6A-184E55502D0C}"/>
                  </a:ext>
                </a:extLst>
              </p:cNvPr>
              <p:cNvSpPr txBox="1"/>
              <p:nvPr/>
            </p:nvSpPr>
            <p:spPr>
              <a:xfrm>
                <a:off x="4148273" y="5109396"/>
                <a:ext cx="1318824" cy="2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4. Путь к успеху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D2FB0A9-103A-4B5D-8BE0-786DE61C5197}"/>
                  </a:ext>
                </a:extLst>
              </p:cNvPr>
              <p:cNvSpPr txBox="1"/>
              <p:nvPr/>
            </p:nvSpPr>
            <p:spPr>
              <a:xfrm>
                <a:off x="4330446" y="2301597"/>
                <a:ext cx="1207831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5. Зову в свою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профессию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7225A73-B8A0-409D-9B96-2FB47A092CE1}"/>
                  </a:ext>
                </a:extLst>
              </p:cNvPr>
              <p:cNvSpPr txBox="1"/>
              <p:nvPr/>
            </p:nvSpPr>
            <p:spPr>
              <a:xfrm>
                <a:off x="5177166" y="3007091"/>
                <a:ext cx="1302344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2.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милосердие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1980AA4-F357-42CC-8EC1-DAB14FEE234F}"/>
                  </a:ext>
                </a:extLst>
              </p:cNvPr>
              <p:cNvSpPr txBox="1"/>
              <p:nvPr/>
            </p:nvSpPr>
            <p:spPr>
              <a:xfrm>
                <a:off x="5260987" y="3515802"/>
                <a:ext cx="1302343" cy="57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6.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здоровый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образ жизни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E5B4B275-BC85-4AED-BD72-DC117E9A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050" y="3244481"/>
              <a:ext cx="420842" cy="420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5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1018</Words>
  <Application>Microsoft Office PowerPoint</Application>
  <PresentationFormat>Произвольный</PresentationFormat>
  <Paragraphs>130</Paragraphs>
  <Slides>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порассуждаем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Пташник</dc:creator>
  <cp:lastModifiedBy>Ольга Соловьева</cp:lastModifiedBy>
  <cp:revision>42</cp:revision>
  <dcterms:created xsi:type="dcterms:W3CDTF">2025-01-15T09:28:11Z</dcterms:created>
  <dcterms:modified xsi:type="dcterms:W3CDTF">2025-01-21T09:21:25Z</dcterms:modified>
</cp:coreProperties>
</file>